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72" r:id="rId7"/>
    <p:sldId id="273" r:id="rId8"/>
    <p:sldId id="260" r:id="rId9"/>
    <p:sldId id="269" r:id="rId10"/>
    <p:sldId id="270" r:id="rId11"/>
    <p:sldId id="271" r:id="rId12"/>
    <p:sldId id="263" r:id="rId13"/>
    <p:sldId id="264" r:id="rId14"/>
    <p:sldId id="265" r:id="rId15"/>
    <p:sldId id="266" r:id="rId16"/>
  </p:sldIdLst>
  <p:sldSz cx="12192000" cy="6858000"/>
  <p:notesSz cx="7559675" cy="106918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56" autoAdjust="0"/>
  </p:normalViewPr>
  <p:slideViewPr>
    <p:cSldViewPr snapToGrid="0">
      <p:cViewPr varScale="1">
        <p:scale>
          <a:sx n="122" d="100"/>
          <a:sy n="122" d="100"/>
        </p:scale>
        <p:origin x="108" y="1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768A-095D-48A8-BFB5-E286E5875B75}" type="datetimeFigureOut">
              <a:rPr lang="da-DK" smtClean="0"/>
              <a:t>05-02-2024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E10D-6061-44D8-A8EA-2D0646335F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973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E10D-6061-44D8-A8EA-2D0646335F0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788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E10D-6061-44D8-A8EA-2D0646335F0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76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Eftersom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YouSee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har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valgt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at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stoppe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med at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udbyde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tv, internet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telefoni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via coax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nettet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overgår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til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at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laje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sig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ind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på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Nordlys’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fibernet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så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kommer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der et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tidspunkt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hvor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vi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ikke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længere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har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mulighed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for at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få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tv, internet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telefoni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via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denne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b="0" strike="noStrike" spc="-1" dirty="0" err="1">
                <a:solidFill>
                  <a:srgbClr val="404040"/>
                </a:solidFill>
                <a:latin typeface="Trebuchet MS"/>
              </a:rPr>
              <a:t>mulighed</a:t>
            </a:r>
            <a:r>
              <a:rPr lang="en-US" sz="1200" b="0" strike="noStrike" spc="-1" dirty="0">
                <a:solidFill>
                  <a:srgbClr val="404040"/>
                </a:solidFill>
                <a:latin typeface="Trebuchet MS"/>
              </a:rPr>
              <a:t>.</a:t>
            </a:r>
          </a:p>
          <a:p>
            <a:endParaRPr lang="en-US" sz="1200" b="0" strike="noStrike" spc="-1" dirty="0">
              <a:solidFill>
                <a:srgbClr val="404040"/>
              </a:solidFill>
              <a:latin typeface="Trebuchet MS"/>
            </a:endParaRPr>
          </a:p>
          <a:p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Vi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kan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enten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vælge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at lade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dette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være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afslutning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på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et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evigt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tilbagevendende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samtale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punkt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eller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vi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kan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arbejde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med at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finde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en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anden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udbyder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som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kan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tilbyde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den service vi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kommer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til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at mangle.</a:t>
            </a:r>
          </a:p>
          <a:p>
            <a:endParaRPr lang="en-US" sz="1200" spc="-1" dirty="0">
              <a:solidFill>
                <a:srgbClr val="404040"/>
              </a:solidFill>
              <a:latin typeface="Trebuchet MS"/>
            </a:endParaRPr>
          </a:p>
          <a:p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Hvis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der er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ønske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om at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arbejde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med at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finde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en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ny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udbyder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så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skal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der nye folk med I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bestyrrelsen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til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at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hjælpe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med at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løfte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denne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1200" spc="-1" dirty="0" err="1">
                <a:solidFill>
                  <a:srgbClr val="404040"/>
                </a:solidFill>
                <a:latin typeface="Trebuchet MS"/>
              </a:rPr>
              <a:t>opgave</a:t>
            </a:r>
            <a:r>
              <a:rPr lang="en-US" sz="1200" spc="-1" dirty="0">
                <a:solidFill>
                  <a:srgbClr val="404040"/>
                </a:solidFill>
                <a:latin typeface="Trebuchet M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spc="-1" dirty="0">
              <a:solidFill>
                <a:srgbClr val="404040"/>
              </a:solidFill>
              <a:latin typeface="Trebuchet MS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E10D-6061-44D8-A8EA-2D0646335F0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84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9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CustomShape 12" hidden="1"/>
          <p:cNvSpPr/>
          <p:nvPr/>
        </p:nvSpPr>
        <p:spPr>
          <a:xfrm>
            <a:off x="5458680" y="6705720"/>
            <a:ext cx="111888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000" b="0" strike="noStrike" spc="-1">
                <a:solidFill>
                  <a:srgbClr val="000000"/>
                </a:solidFill>
                <a:latin typeface="Calibri"/>
              </a:rPr>
              <a:t>Classified as Business</a:t>
            </a:r>
            <a:endParaRPr lang="da-DK" sz="1000" b="0" strike="noStrike" spc="-1">
              <a:latin typeface="Arial"/>
            </a:endParaRPr>
          </a:p>
        </p:txBody>
      </p:sp>
      <p:grpSp>
        <p:nvGrpSpPr>
          <p:cNvPr id="12" name="Group 13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3" name="Line 14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Line 15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3" name="PlaceHolder 24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A098203-E60F-47E1-9F3B-5379EB8B99E0}" type="datetime">
              <a:rPr lang="en-US" sz="900" b="0" strike="noStrike" spc="-1">
                <a:solidFill>
                  <a:srgbClr val="8B8B8B"/>
                </a:solidFill>
                <a:latin typeface="Trebuchet MS"/>
              </a:rPr>
              <a:t>2/5/2024</a:t>
            </a:fld>
            <a:endParaRPr lang="da-DK" sz="900" b="0" strike="noStrike" spc="-1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a-DK" sz="24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61E8467-2A84-4DBA-8686-135EC046C125}" type="slidenum">
              <a:rPr lang="en-US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da-DK" sz="900" b="0" strike="noStrike" spc="-1"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Klik for at redigere dispositionstekstens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Andet dispositionsniveau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Tredje dispositionsniveau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Fjerde dispositionsniveau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Femte dispositionsniveau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Sjette dispositionsniveau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Syvende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5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4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5" name="CustomShape 12"/>
          <p:cNvSpPr/>
          <p:nvPr/>
        </p:nvSpPr>
        <p:spPr>
          <a:xfrm>
            <a:off x="5458680" y="6705720"/>
            <a:ext cx="111888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000" b="0" strike="noStrike" spc="-1">
                <a:solidFill>
                  <a:srgbClr val="000000"/>
                </a:solidFill>
                <a:latin typeface="Calibri"/>
              </a:rPr>
              <a:t>Classified as Business</a:t>
            </a:r>
            <a:endParaRPr lang="da-DK" sz="1000" b="0" strike="noStrike" spc="-1">
              <a:latin typeface="Arial"/>
            </a:endParaRPr>
          </a:p>
        </p:txBody>
      </p:sp>
      <p:sp>
        <p:nvSpPr>
          <p:cNvPr id="76" name="PlaceHolder 13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7" name="PlaceHolder 14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Fifth level</a:t>
            </a:r>
          </a:p>
        </p:txBody>
      </p:sp>
      <p:sp>
        <p:nvSpPr>
          <p:cNvPr id="78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C12D638-DFC3-4D97-9D58-99573A2D58C5}" type="datetime">
              <a:rPr lang="en-US" sz="900" b="0" strike="noStrike" spc="-1">
                <a:solidFill>
                  <a:srgbClr val="8B8B8B"/>
                </a:solidFill>
                <a:latin typeface="Trebuchet MS"/>
              </a:rPr>
              <a:t>2/5/2024</a:t>
            </a:fld>
            <a:endParaRPr lang="da-DK" sz="900" b="0" strike="noStrike" spc="-1">
              <a:latin typeface="Times New Roman"/>
            </a:endParaRPr>
          </a:p>
        </p:txBody>
      </p:sp>
      <p:sp>
        <p:nvSpPr>
          <p:cNvPr id="79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a-DK" sz="2400" b="0" strike="noStrike" spc="-1">
              <a:latin typeface="Times New Roman"/>
            </a:endParaRPr>
          </a:p>
        </p:txBody>
      </p:sp>
      <p:sp>
        <p:nvSpPr>
          <p:cNvPr id="80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791558C-9A9F-4974-8332-8BC514E505F0}" type="slidenum">
              <a:rPr lang="en-US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da-DK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18" name="Line 2"/>
          <p:cNvSpPr/>
          <p:nvPr/>
        </p:nvSpPr>
        <p:spPr>
          <a:xfrm>
            <a:off x="1448280" y="0"/>
            <a:ext cx="1218960" cy="6858000"/>
          </a:xfrm>
          <a:prstGeom prst="line">
            <a:avLst/>
          </a:prstGeom>
          <a:ln w="9525" cap="rnd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19" name="Line 3"/>
          <p:cNvSpPr/>
          <p:nvPr/>
        </p:nvSpPr>
        <p:spPr>
          <a:xfrm flipH="1">
            <a:off x="66960" y="3681360"/>
            <a:ext cx="4763520" cy="317664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  <a:alpha val="8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20" name="CustomShape 4"/>
          <p:cNvSpPr/>
          <p:nvPr/>
        </p:nvSpPr>
        <p:spPr>
          <a:xfrm>
            <a:off x="1258920" y="-8640"/>
            <a:ext cx="3007080" cy="68662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21" name="CustomShape 5"/>
          <p:cNvSpPr/>
          <p:nvPr/>
        </p:nvSpPr>
        <p:spPr>
          <a:xfrm>
            <a:off x="1680840" y="-8640"/>
            <a:ext cx="2588040" cy="68662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22" name="CustomShape 6"/>
          <p:cNvSpPr/>
          <p:nvPr/>
        </p:nvSpPr>
        <p:spPr>
          <a:xfrm>
            <a:off x="100980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23" name="CustomShape 7"/>
          <p:cNvSpPr/>
          <p:nvPr/>
        </p:nvSpPr>
        <p:spPr>
          <a:xfrm>
            <a:off x="1411920" y="-8640"/>
            <a:ext cx="2854080" cy="68662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24" name="CustomShape 8"/>
          <p:cNvSpPr/>
          <p:nvPr/>
        </p:nvSpPr>
        <p:spPr>
          <a:xfrm>
            <a:off x="244908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25" name="CustomShape 9"/>
          <p:cNvSpPr/>
          <p:nvPr/>
        </p:nvSpPr>
        <p:spPr>
          <a:xfrm>
            <a:off x="3016440" y="-8640"/>
            <a:ext cx="9175320" cy="6866280"/>
          </a:xfrm>
          <a:custGeom>
            <a:avLst/>
            <a:gdLst/>
            <a:ahLst/>
            <a:cxnLst/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26" name="TextShape 10"/>
          <p:cNvSpPr txBox="1"/>
          <p:nvPr/>
        </p:nvSpPr>
        <p:spPr>
          <a:xfrm>
            <a:off x="4419000" y="1020960"/>
            <a:ext cx="6960240" cy="2849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6000" b="0" strike="noStrike" spc="-1">
                <a:solidFill>
                  <a:srgbClr val="FFFFFF"/>
                </a:solidFill>
                <a:latin typeface="Trebuchet MS"/>
              </a:rPr>
              <a:t>Dyrkobbel Grundejerforening</a:t>
            </a:r>
            <a:endParaRPr lang="en-US" sz="60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TextShape 11"/>
          <p:cNvSpPr txBox="1"/>
          <p:nvPr/>
        </p:nvSpPr>
        <p:spPr>
          <a:xfrm>
            <a:off x="4548240" y="3962160"/>
            <a:ext cx="6111720" cy="1185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a-DK" sz="1800" b="0" strike="noStrike" spc="-1" dirty="0">
                <a:solidFill>
                  <a:srgbClr val="FFFFFF">
                    <a:alpha val="70000"/>
                  </a:srgbClr>
                </a:solidFill>
                <a:latin typeface="Trebuchet MS"/>
              </a:rPr>
              <a:t>Generalforsamling </a:t>
            </a:r>
            <a:r>
              <a:rPr lang="da-DK" sz="1800" b="1" u="sng" strike="noStrike" spc="-1" dirty="0">
                <a:solidFill>
                  <a:srgbClr val="FFFFFF">
                    <a:alpha val="70000"/>
                  </a:srgbClr>
                </a:solidFill>
                <a:latin typeface="Trebuchet MS"/>
              </a:rPr>
              <a:t>2024</a:t>
            </a:r>
            <a:endParaRPr lang="da-DK" sz="1800" b="1" u="sng" strike="noStrike" spc="-1" dirty="0">
              <a:latin typeface="Arial"/>
            </a:endParaRPr>
          </a:p>
        </p:txBody>
      </p:sp>
      <p:sp>
        <p:nvSpPr>
          <p:cNvPr id="128" name="CustomShape 12"/>
          <p:cNvSpPr/>
          <p:nvPr/>
        </p:nvSpPr>
        <p:spPr>
          <a:xfrm rot="5400000">
            <a:off x="4062600" y="3271320"/>
            <a:ext cx="220320" cy="18612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1000"/>
                                  </p:stCondLst>
                                  <p:iterate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500"/>
                                  </p:stCondLst>
                                  <p:iterate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7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 dirty="0">
                <a:solidFill>
                  <a:srgbClr val="90C226"/>
                </a:solidFill>
                <a:latin typeface="Trebuchet MS"/>
              </a:rPr>
              <a:t>Rettidigt indkomne forslag  </a:t>
            </a:r>
          </a:p>
          <a:p>
            <a:pPr>
              <a:lnSpc>
                <a:spcPct val="100000"/>
              </a:lnSpc>
            </a:pPr>
            <a:r>
              <a:rPr lang="da-DK" sz="3600" b="0" strike="noStrike" spc="-1" dirty="0">
                <a:solidFill>
                  <a:srgbClr val="404040"/>
                </a:solidFill>
                <a:latin typeface="Trebuchet MS"/>
              </a:rPr>
              <a:t>Ny udbyder til coax nettet?</a:t>
            </a:r>
          </a:p>
        </p:txBody>
      </p:sp>
      <p:sp>
        <p:nvSpPr>
          <p:cNvPr id="16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YouSee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stopper med at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udbyde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tv, internet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telefoni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via coax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nettet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overgår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til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at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leje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sig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ind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på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Nordlys’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fibernet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Vi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kan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enten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vælge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Lade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dette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være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afslutning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coax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nettet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Arbejde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med at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finde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en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anden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udbyder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Nye folk med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i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bestyrrelsen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8638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500" lnSpcReduction="20000"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>
                <a:solidFill>
                  <a:srgbClr val="90C226"/>
                </a:solidFill>
                <a:latin typeface="Trebuchet MS"/>
              </a:rPr>
              <a:t>Fastsættelse af kontingent og fremlæggelse af budget</a:t>
            </a:r>
            <a:br/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>
                <a:solidFill>
                  <a:srgbClr val="90C226"/>
                </a:solidFill>
                <a:latin typeface="Trebuchet MS"/>
              </a:rPr>
              <a:t>Valg af 2 bestyrelsesmedlemmer samt 1 suppleant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677160" y="2160720"/>
            <a:ext cx="93812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2400" b="0" strike="noStrike" spc="-1" dirty="0">
                <a:solidFill>
                  <a:srgbClr val="404040"/>
                </a:solidFill>
                <a:latin typeface="Trebuchet MS"/>
              </a:rPr>
              <a:t>Jacob Bonde Rasmussen (79) (formand) </a:t>
            </a:r>
            <a:r>
              <a:rPr lang="da-DK" sz="2400" b="1" strike="noStrike" spc="-1" dirty="0">
                <a:solidFill>
                  <a:srgbClr val="404040"/>
                </a:solidFill>
                <a:latin typeface="Trebuchet MS"/>
              </a:rPr>
              <a:t>modtager genvalg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2400" b="0" spc="-1" dirty="0">
                <a:solidFill>
                  <a:srgbClr val="404040"/>
                </a:solidFill>
                <a:latin typeface="Trebuchet MS"/>
              </a:rPr>
              <a:t>Søren Kublick (43) (medlem) 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2400" spc="-1" dirty="0">
                <a:solidFill>
                  <a:srgbClr val="404040"/>
                </a:solidFill>
                <a:latin typeface="Trebuchet MS"/>
              </a:rPr>
              <a:t>Peer Jepsen (18B) (medlem) </a:t>
            </a:r>
            <a:r>
              <a:rPr lang="da-DK" sz="2400" b="1" strike="noStrike" spc="-1" dirty="0">
                <a:solidFill>
                  <a:srgbClr val="404040"/>
                </a:solidFill>
                <a:latin typeface="Trebuchet MS"/>
              </a:rPr>
              <a:t>modtager genvalg</a:t>
            </a:r>
            <a:endParaRPr lang="da-DK" sz="2400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b="0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Johnny Jensen (45) (supp.)</a:t>
            </a:r>
            <a:endParaRPr lang="en-US" sz="2400" b="0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>
                <a:solidFill>
                  <a:srgbClr val="90C226"/>
                </a:solidFill>
                <a:latin typeface="Trebuchet MS"/>
              </a:rPr>
              <a:t>Valg af 2 revisorer og 1 suppleant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2400" b="0" spc="-1" dirty="0">
                <a:solidFill>
                  <a:srgbClr val="404040"/>
                </a:solidFill>
                <a:latin typeface="Trebuchet MS"/>
              </a:rPr>
              <a:t>Mai-Britt Jensen (45) </a:t>
            </a:r>
            <a:r>
              <a:rPr lang="da-DK" sz="2400" b="1" spc="-1" dirty="0">
                <a:solidFill>
                  <a:srgbClr val="404040"/>
                </a:solidFill>
                <a:latin typeface="Trebuchet MS"/>
              </a:rPr>
              <a:t>modtager genvalg</a:t>
            </a:r>
            <a:endParaRPr lang="en-US" sz="2400" b="0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2400" b="0" spc="-1" dirty="0">
                <a:solidFill>
                  <a:srgbClr val="404040"/>
                </a:solidFill>
                <a:latin typeface="Trebuchet MS"/>
              </a:rPr>
              <a:t>Preben Hansen (55)</a:t>
            </a:r>
            <a:r>
              <a:rPr lang="da-DK" sz="2400" b="0" spc="-1" dirty="0">
                <a:solidFill>
                  <a:srgbClr val="404040"/>
                </a:solidFill>
                <a:latin typeface="Trebuchet MS"/>
                <a:ea typeface="Trebuchet MS"/>
              </a:rPr>
              <a:t> </a:t>
            </a:r>
            <a:r>
              <a:rPr lang="da-DK" sz="2400" b="1" spc="-1" dirty="0">
                <a:solidFill>
                  <a:srgbClr val="404040"/>
                </a:solidFill>
                <a:latin typeface="Trebuchet MS"/>
                <a:ea typeface="Trebuchet MS"/>
              </a:rPr>
              <a:t>modtager genvalg</a:t>
            </a:r>
            <a:endParaRPr lang="en-US" sz="2400" b="0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>
                <a:solidFill>
                  <a:srgbClr val="90C226"/>
                </a:solidFill>
                <a:latin typeface="Trebuchet MS"/>
              </a:rPr>
              <a:t>Eventuelt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30" name="TextShape 2"/>
          <p:cNvSpPr txBox="1"/>
          <p:nvPr/>
        </p:nvSpPr>
        <p:spPr>
          <a:xfrm>
            <a:off x="1044000" y="1179000"/>
            <a:ext cx="3300120" cy="446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>
                <a:solidFill>
                  <a:srgbClr val="90C226"/>
                </a:solidFill>
                <a:latin typeface="Trebuchet MS"/>
              </a:rPr>
              <a:t>Agenda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32" name="Line 4"/>
          <p:cNvSpPr/>
          <p:nvPr/>
        </p:nvSpPr>
        <p:spPr>
          <a:xfrm>
            <a:off x="4656600" y="1442520"/>
            <a:ext cx="0" cy="3936960"/>
          </a:xfrm>
          <a:prstGeom prst="line">
            <a:avLst/>
          </a:prstGeom>
          <a:ln cap="rnd">
            <a:solidFill>
              <a:srgbClr val="90C22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33" name="TextShape 5"/>
          <p:cNvSpPr txBox="1"/>
          <p:nvPr/>
        </p:nvSpPr>
        <p:spPr>
          <a:xfrm>
            <a:off x="4978800" y="1109160"/>
            <a:ext cx="6340680" cy="4603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9000"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1800" b="0" strike="noStrike" spc="-1" dirty="0">
                <a:solidFill>
                  <a:srgbClr val="404040"/>
                </a:solidFill>
                <a:latin typeface="Trebuchet MS"/>
              </a:rPr>
              <a:t>Valg af dirigent</a:t>
            </a: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1800" b="0" strike="noStrike" spc="-1" dirty="0">
                <a:solidFill>
                  <a:srgbClr val="404040"/>
                </a:solidFill>
                <a:latin typeface="Trebuchet MS"/>
              </a:rPr>
              <a:t>Bestyrelsens beretning</a:t>
            </a: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1800" b="0" strike="noStrike" spc="-1" dirty="0">
                <a:solidFill>
                  <a:srgbClr val="404040"/>
                </a:solidFill>
                <a:latin typeface="Trebuchet MS"/>
              </a:rPr>
              <a:t>Aflæggelse af regnskab </a:t>
            </a: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1800" b="0" strike="noStrike" spc="-1" dirty="0">
                <a:solidFill>
                  <a:srgbClr val="404040"/>
                </a:solidFill>
                <a:latin typeface="Trebuchet MS"/>
              </a:rPr>
              <a:t>Rettidigt indkomne forslag</a:t>
            </a: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0" strike="noStrike" spc="-1" dirty="0">
                <a:solidFill>
                  <a:srgbClr val="404040"/>
                </a:solidFill>
                <a:latin typeface="Trebuchet MS"/>
              </a:rPr>
              <a:t>Renovering af sti imellem 18 og 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pc="-1" dirty="0">
                <a:solidFill>
                  <a:srgbClr val="404040"/>
                </a:solidFill>
                <a:latin typeface="Trebuchet MS"/>
              </a:rPr>
              <a:t>Samtale punkt – ”sti”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0" strike="noStrike" spc="-1" dirty="0">
                <a:solidFill>
                  <a:srgbClr val="404040"/>
                </a:solidFill>
                <a:latin typeface="Trebuchet MS"/>
              </a:rPr>
              <a:t>Ny udbyder til coax nettet?</a:t>
            </a:r>
            <a:endParaRPr lang="en-US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1800" b="0" strike="noStrike" spc="-1" dirty="0">
                <a:solidFill>
                  <a:srgbClr val="404040"/>
                </a:solidFill>
                <a:latin typeface="Trebuchet MS"/>
              </a:rPr>
              <a:t>Fastsættelse af kontingent og fremlæggelse af budget </a:t>
            </a: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1800" b="0" strike="noStrike" spc="-1" dirty="0">
                <a:solidFill>
                  <a:srgbClr val="404040"/>
                </a:solidFill>
                <a:latin typeface="Trebuchet MS"/>
              </a:rPr>
              <a:t>Valg af 2 bestyrelsesmedlemmer samt 1 suppleant</a:t>
            </a: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1800" b="0" strike="noStrike" spc="-1" dirty="0">
                <a:solidFill>
                  <a:srgbClr val="404040"/>
                </a:solidFill>
                <a:latin typeface="Trebuchet MS"/>
              </a:rPr>
              <a:t>Valg af 2 revisorer og 1 suppleant</a:t>
            </a: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1800" b="0" strike="noStrike" spc="-1" dirty="0">
                <a:solidFill>
                  <a:srgbClr val="404040"/>
                </a:solidFill>
                <a:latin typeface="Trebuchet MS"/>
              </a:rPr>
              <a:t>Eventuelt</a:t>
            </a: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CustomShape 6"/>
          <p:cNvSpPr/>
          <p:nvPr/>
        </p:nvSpPr>
        <p:spPr>
          <a:xfrm rot="10800000" flipH="1">
            <a:off x="11364120" y="360"/>
            <a:ext cx="842400" cy="461592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3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3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3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3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4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4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4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4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4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45" name="CustomShape 11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146" name="CustomShape 1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a-DK"/>
          </a:p>
        </p:txBody>
      </p:sp>
      <p:grpSp>
        <p:nvGrpSpPr>
          <p:cNvPr id="147" name="Group 13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48" name="Line 14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49" name="Line 15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chemeClr val="bg1">
                  <a:alpha val="8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50" name="CustomShape 16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51" name="CustomShape 17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52" name="CustomShape 18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53" name="CustomShape 19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54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55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  <p:sp>
          <p:nvSpPr>
            <p:cNvPr id="156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157" name="TextShape 23"/>
          <p:cNvSpPr txBox="1"/>
          <p:nvPr/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90C226"/>
                </a:solidFill>
                <a:latin typeface="Trebuchet MS"/>
              </a:rPr>
              <a:t>Valg af dirigent</a:t>
            </a:r>
            <a:endParaRPr lang="en-US" sz="54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 dirty="0">
                <a:solidFill>
                  <a:srgbClr val="90C226"/>
                </a:solidFill>
                <a:latin typeface="Trebuchet MS"/>
              </a:rPr>
              <a:t>Bestyrelsens beretning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2400" b="0" strike="noStrike" spc="-1" dirty="0">
                <a:solidFill>
                  <a:srgbClr val="404040"/>
                </a:solidFill>
                <a:latin typeface="Trebuchet MS"/>
              </a:rPr>
              <a:t>Renovation af Troldebjerget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da-DK" sz="2400" spc="-1" dirty="0">
                <a:solidFill>
                  <a:srgbClr val="404040"/>
                </a:solidFill>
                <a:latin typeface="Trebuchet MS"/>
              </a:rPr>
              <a:t>Vedligeholdelse af træer langs vejene</a:t>
            </a:r>
            <a:endParaRPr lang="da-DK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 dirty="0">
                <a:solidFill>
                  <a:srgbClr val="90C226"/>
                </a:solidFill>
                <a:latin typeface="Trebuchet MS"/>
              </a:rPr>
              <a:t>Bestyrelsens beretning</a:t>
            </a: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Trebuchet MS"/>
              </a:rPr>
              <a:t>Renovation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Trebuchet MS"/>
              </a:rPr>
              <a:t>af</a:t>
            </a:r>
            <a:r>
              <a:rPr lang="en-US" sz="36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Trebuchet MS"/>
              </a:rPr>
              <a:t>Troldebjerget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" name="Picture 2" descr="A person and two children playing in a sandbox&#10;&#10;Description automatically generated">
            <a:extLst>
              <a:ext uri="{FF2B5EF4-FFF2-40B4-BE49-F238E27FC236}">
                <a16:creationId xmlns:a16="http://schemas.microsoft.com/office/drawing/2014/main" id="{04E4148E-1A4A-3988-4B7B-4471E3E32D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65" y="2554302"/>
            <a:ext cx="5550952" cy="4163214"/>
          </a:xfrm>
          <a:prstGeom prst="rect">
            <a:avLst/>
          </a:prstGeom>
        </p:spPr>
      </p:pic>
      <p:pic>
        <p:nvPicPr>
          <p:cNvPr id="5" name="Picture 4" descr="A person holding a saw&#10;&#10;Description automatically generated">
            <a:extLst>
              <a:ext uri="{FF2B5EF4-FFF2-40B4-BE49-F238E27FC236}">
                <a16:creationId xmlns:a16="http://schemas.microsoft.com/office/drawing/2014/main" id="{9B86F561-2CEA-08EA-796F-DA544A0E3D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83" y="1818779"/>
            <a:ext cx="3751621" cy="5002161"/>
          </a:xfrm>
          <a:prstGeom prst="rect">
            <a:avLst/>
          </a:prstGeom>
        </p:spPr>
      </p:pic>
      <p:pic>
        <p:nvPicPr>
          <p:cNvPr id="7" name="Picture 6" descr="A playground with a slide&#10;&#10;Description automatically generated">
            <a:extLst>
              <a:ext uri="{FF2B5EF4-FFF2-40B4-BE49-F238E27FC236}">
                <a16:creationId xmlns:a16="http://schemas.microsoft.com/office/drawing/2014/main" id="{69DA2FA1-0BA9-6ED9-F786-A4BF146E8B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659" y="268744"/>
            <a:ext cx="3038335" cy="4051114"/>
          </a:xfrm>
          <a:prstGeom prst="rect">
            <a:avLst/>
          </a:prstGeom>
        </p:spPr>
      </p:pic>
      <p:pic>
        <p:nvPicPr>
          <p:cNvPr id="11" name="Picture 10" descr="A group of people standing on a slide&#10;&#10;Description automatically generated">
            <a:extLst>
              <a:ext uri="{FF2B5EF4-FFF2-40B4-BE49-F238E27FC236}">
                <a16:creationId xmlns:a16="http://schemas.microsoft.com/office/drawing/2014/main" id="{D1D0D86B-29CF-FAFB-DD58-8E53CFEC9D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483" y="2024362"/>
            <a:ext cx="3443245" cy="45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4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 dirty="0">
                <a:solidFill>
                  <a:srgbClr val="90C226"/>
                </a:solidFill>
                <a:latin typeface="Trebuchet MS"/>
              </a:rPr>
              <a:t>Bestyrelsens beretning</a:t>
            </a:r>
          </a:p>
          <a:p>
            <a:pPr>
              <a:lnSpc>
                <a:spcPct val="100000"/>
              </a:lnSpc>
            </a:pPr>
            <a:r>
              <a:rPr lang="da-DK" sz="3600" b="0" strike="noStrike" spc="-1" dirty="0">
                <a:solidFill>
                  <a:srgbClr val="000000"/>
                </a:solidFill>
                <a:latin typeface="Trebuchet MS"/>
              </a:rPr>
              <a:t>Vedligeholdelse af træer langs vejene</a:t>
            </a: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9D3BC396-F30B-BF7D-F978-0FAF976DC6DC}"/>
              </a:ext>
            </a:extLst>
          </p:cNvPr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Selvom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det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blev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besluttet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at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afsætte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10.000 DKK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til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at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vedligeholde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beskærer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træ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langs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vejene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blev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dette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ikke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ført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ud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i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livet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.</a:t>
            </a:r>
          </a:p>
          <a:p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Dette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skyldes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at der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klart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star I de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kommunale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vedtægter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at det er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kommunens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opgave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at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vedligeholde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vejene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dets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anlæg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bestyrrelsen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vurderede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at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hvis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vi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begyndte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at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beskære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så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kunne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kommunen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enten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blive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fornærmet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eller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forvente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at vi for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altid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fremover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gør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dette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4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>
                <a:solidFill>
                  <a:srgbClr val="90C226"/>
                </a:solidFill>
                <a:latin typeface="Trebuchet MS"/>
              </a:rPr>
              <a:t>Aflæggelse af regnskab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14C6D-088B-BAA7-6286-1ECF87FC9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60" y="1269720"/>
            <a:ext cx="7976169" cy="5504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 dirty="0">
                <a:solidFill>
                  <a:srgbClr val="90C226"/>
                </a:solidFill>
                <a:latin typeface="Trebuchet MS"/>
              </a:rPr>
              <a:t>Rettidigt indkomne forslag  </a:t>
            </a:r>
          </a:p>
          <a:p>
            <a:pPr>
              <a:lnSpc>
                <a:spcPct val="100000"/>
              </a:lnSpc>
            </a:pPr>
            <a:r>
              <a:rPr lang="da-DK" sz="3600" b="0" strike="noStrike" spc="-1" dirty="0">
                <a:solidFill>
                  <a:srgbClr val="404040"/>
                </a:solidFill>
                <a:latin typeface="Trebuchet MS"/>
              </a:rPr>
              <a:t>Renovering af sti imellem 18 og 20</a:t>
            </a:r>
          </a:p>
        </p:txBody>
      </p:sp>
      <p:sp>
        <p:nvSpPr>
          <p:cNvPr id="16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Stien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imellem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18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20 er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ikke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I tip top form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der er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kommet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ønske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om at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få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denne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renoveret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.</a:t>
            </a:r>
          </a:p>
          <a:p>
            <a:endParaRPr lang="en-US" sz="2400" spc="-1" dirty="0">
              <a:solidFill>
                <a:srgbClr val="404040"/>
              </a:solidFill>
              <a:latin typeface="Trebuchet MS"/>
            </a:endParaRPr>
          </a:p>
          <a:p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Der er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indhentet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tilbud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fra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MB Sport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Event (ham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som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lavede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den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anden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sti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i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2022): 29.562 DKK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Fjernelse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af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toplag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(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mildere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stigning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for at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modvirke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at alt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regner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væk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Nyt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lag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sten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grus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(+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lappe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huller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i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den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anden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sti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404040"/>
              </a:solidFill>
              <a:latin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9109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600" b="0" strike="noStrike" spc="-1" dirty="0">
                <a:solidFill>
                  <a:srgbClr val="90C226"/>
                </a:solidFill>
                <a:latin typeface="Trebuchet MS"/>
              </a:rPr>
              <a:t>Rettidigt indkomne forslag  </a:t>
            </a:r>
          </a:p>
          <a:p>
            <a:pPr>
              <a:lnSpc>
                <a:spcPct val="100000"/>
              </a:lnSpc>
            </a:pPr>
            <a:r>
              <a:rPr lang="da-DK" sz="3600" b="0" strike="noStrike" spc="-1" dirty="0">
                <a:solidFill>
                  <a:srgbClr val="404040"/>
                </a:solidFill>
                <a:latin typeface="Trebuchet MS"/>
              </a:rPr>
              <a:t>Samtale punkt – ”sti”</a:t>
            </a:r>
          </a:p>
        </p:txBody>
      </p:sp>
      <p:sp>
        <p:nvSpPr>
          <p:cNvPr id="16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Bestyrrelse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har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flere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gange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modtage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henvendelse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om der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ikke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kan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gøres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noget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ved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det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vildnis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som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er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imellem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de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hvide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huse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og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andels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boligerne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.</a:t>
            </a:r>
            <a:endParaRPr lang="en-US" sz="2400" spc="-1" dirty="0">
              <a:solidFill>
                <a:srgbClr val="404040"/>
              </a:solidFill>
              <a:latin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F4853-873E-9AAF-CCD2-450AA103E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0" y="3440000"/>
            <a:ext cx="5349929" cy="3164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A602A3-AFE2-7D24-89D8-5B2C3B13BE83}"/>
              </a:ext>
            </a:extLst>
          </p:cNvPr>
          <p:cNvSpPr/>
          <p:nvPr/>
        </p:nvSpPr>
        <p:spPr>
          <a:xfrm rot="18873664">
            <a:off x="2088046" y="4887704"/>
            <a:ext cx="2683250" cy="5072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FCA99A7A-8D83-D701-45C8-F03BEA99BB9A}"/>
              </a:ext>
            </a:extLst>
          </p:cNvPr>
          <p:cNvSpPr txBox="1"/>
          <p:nvPr/>
        </p:nvSpPr>
        <p:spPr>
          <a:xfrm>
            <a:off x="6164913" y="3429000"/>
            <a:ext cx="5892220" cy="3175906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Dette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har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tidligere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været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diskuteret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med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kommunen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hvor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de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har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blankt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afvist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vores</a:t>
            </a:r>
            <a:r>
              <a:rPr lang="en-US" sz="24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Trebuchet MS"/>
              </a:rPr>
              <a:t>ønsker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, dog </a:t>
            </a:r>
            <a:r>
              <a:rPr lang="en-US" sz="2400" spc="-1" dirty="0" err="1">
                <a:solidFill>
                  <a:srgbClr val="404040"/>
                </a:solidFill>
                <a:latin typeface="Trebuchet MS"/>
              </a:rPr>
              <a:t>står</a:t>
            </a:r>
            <a:r>
              <a:rPr lang="en-US" sz="2400" spc="-1" dirty="0">
                <a:solidFill>
                  <a:srgbClr val="404040"/>
                </a:solidFill>
                <a:latin typeface="Trebuchet MS"/>
              </a:rPr>
              <a:t> der: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endParaRPr lang="en-US" sz="2400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D7B5C-F368-ADF5-8970-E31CFDB9D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32" y="5027562"/>
            <a:ext cx="5545182" cy="12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6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d6a82de-332f-43b8-a8a7-1928fd67507f}" enabled="1" method="Standard" siteId="{097464b8-069c-453e-9254-c17ec707310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14014</TotalTime>
  <Words>543</Words>
  <Application>Microsoft Office PowerPoint</Application>
  <PresentationFormat>Widescreen</PresentationFormat>
  <Paragraphs>62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Dyrkobbel Grundejerforening</dc:title>
  <dc:subject/>
  <dc:creator>Jacob Timm Bonde Rasmussen</dc:creator>
  <dc:description/>
  <cp:lastModifiedBy>Jacob Bonde Rasmussen</cp:lastModifiedBy>
  <cp:revision>24</cp:revision>
  <cp:lastPrinted>2022-03-24T09:45:55Z</cp:lastPrinted>
  <dcterms:created xsi:type="dcterms:W3CDTF">2022-03-18T06:51:30Z</dcterms:created>
  <dcterms:modified xsi:type="dcterms:W3CDTF">2024-02-06T06:56:17Z</dcterms:modified>
  <dc:language>da-DK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lassificationContentMarkingFooterLocations">
    <vt:lpwstr>Facet:9</vt:lpwstr>
  </property>
  <property fmtid="{D5CDD505-2E9C-101B-9397-08002B2CF9AE}" pid="4" name="ClassificationContentMarkingFooterText">
    <vt:lpwstr>Classified as Business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MSIP_Label_8d6a82de-332f-43b8-a8a7-1928fd67507f_ActionId">
    <vt:lpwstr>126f233e-9613-4266-be67-5129111ea116</vt:lpwstr>
  </property>
  <property fmtid="{D5CDD505-2E9C-101B-9397-08002B2CF9AE}" pid="10" name="MSIP_Label_8d6a82de-332f-43b8-a8a7-1928fd67507f_ContentBits">
    <vt:lpwstr>2</vt:lpwstr>
  </property>
  <property fmtid="{D5CDD505-2E9C-101B-9397-08002B2CF9AE}" pid="11" name="MSIP_Label_8d6a82de-332f-43b8-a8a7-1928fd67507f_Enabled">
    <vt:lpwstr>true</vt:lpwstr>
  </property>
  <property fmtid="{D5CDD505-2E9C-101B-9397-08002B2CF9AE}" pid="12" name="MSIP_Label_8d6a82de-332f-43b8-a8a7-1928fd67507f_Method">
    <vt:lpwstr>Standard</vt:lpwstr>
  </property>
  <property fmtid="{D5CDD505-2E9C-101B-9397-08002B2CF9AE}" pid="13" name="MSIP_Label_8d6a82de-332f-43b8-a8a7-1928fd67507f_Name">
    <vt:lpwstr>1. Business</vt:lpwstr>
  </property>
  <property fmtid="{D5CDD505-2E9C-101B-9397-08002B2CF9AE}" pid="14" name="MSIP_Label_8d6a82de-332f-43b8-a8a7-1928fd67507f_SetDate">
    <vt:lpwstr>2022-03-18T06:51:30Z</vt:lpwstr>
  </property>
  <property fmtid="{D5CDD505-2E9C-101B-9397-08002B2CF9AE}" pid="15" name="MSIP_Label_8d6a82de-332f-43b8-a8a7-1928fd67507f_SiteId">
    <vt:lpwstr>097464b8-069c-453e-9254-c17ec707310d</vt:lpwstr>
  </property>
  <property fmtid="{D5CDD505-2E9C-101B-9397-08002B2CF9AE}" pid="16" name="Notes">
    <vt:i4>0</vt:i4>
  </property>
  <property fmtid="{D5CDD505-2E9C-101B-9397-08002B2CF9AE}" pid="17" name="PresentationFormat">
    <vt:lpwstr>Widescreen</vt:lpwstr>
  </property>
  <property fmtid="{D5CDD505-2E9C-101B-9397-08002B2CF9AE}" pid="18" name="ScaleCrop">
    <vt:bool>false</vt:bool>
  </property>
  <property fmtid="{D5CDD505-2E9C-101B-9397-08002B2CF9AE}" pid="19" name="ShareDoc">
    <vt:bool>false</vt:bool>
  </property>
  <property fmtid="{D5CDD505-2E9C-101B-9397-08002B2CF9AE}" pid="20" name="Slides">
    <vt:i4>13</vt:i4>
  </property>
</Properties>
</file>